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layfair Display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Lora"/>
      <p:regular r:id="rId36"/>
      <p:bold r:id="rId37"/>
      <p:italic r:id="rId38"/>
      <p:boldItalic r:id="rId39"/>
    </p:embeddedFont>
    <p:embeddedFont>
      <p:font typeface="Oswald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5.xml"/><Relationship Id="rId41" Type="http://schemas.openxmlformats.org/officeDocument/2006/relationships/font" Target="fonts/Oswal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fairDispl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Lora-bold.fntdata"/><Relationship Id="rId14" Type="http://schemas.openxmlformats.org/officeDocument/2006/relationships/slide" Target="slides/slide9.xml"/><Relationship Id="rId36" Type="http://schemas.openxmlformats.org/officeDocument/2006/relationships/font" Target="fonts/Lora-regular.fntdata"/><Relationship Id="rId17" Type="http://schemas.openxmlformats.org/officeDocument/2006/relationships/slide" Target="slides/slide12.xml"/><Relationship Id="rId39" Type="http://schemas.openxmlformats.org/officeDocument/2006/relationships/font" Target="fonts/Lora-boldItalic.fntdata"/><Relationship Id="rId16" Type="http://schemas.openxmlformats.org/officeDocument/2006/relationships/slide" Target="slides/slide11.xml"/><Relationship Id="rId38" Type="http://schemas.openxmlformats.org/officeDocument/2006/relationships/font" Target="fonts/Lor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5fd87e9c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5fd87e9c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ffd03c3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ffd03c3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0dd2bdc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0dd2bd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a5752d26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a5752d26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fd87e9ca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fd87e9ca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fd87e9ca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fd87e9ca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Substitute new numbers + data about health insurance increase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0dd2bdc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0dd2bdc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00255087c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00255087c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0dd2bdc1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0dd2bdc1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fd87e9ca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5fd87e9ca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0dd2bdc1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0dd2bdc1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92929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fd87e9ca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fd87e9ca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b4e7be4a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b4e7be4a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0b2c3f2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0b2c3f2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fd87e9ca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fd87e9ca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0b2c3f21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a0b2c3f21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c98f9f60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c98f9f60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vibe in the building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ffd03c3c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ffd03c3c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08941d6a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08941d6a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623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"/>
              <a:buFont typeface="Georgia"/>
              <a:buChar char="●"/>
            </a:pPr>
            <a:r>
              <a:rPr lang="en" sz="138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Hiring outside counsel by school committees for negotiations with educator unions is common practice, including Newton’s school committee. Has been going on since I’ve been negotiating as a union officer over the past 20 years. </a:t>
            </a:r>
            <a:endParaRPr sz="138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ffd03c3c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ffd03c3c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0922fc4bb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0922fc4b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00255087c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00255087c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pecnewton.com/" TargetMode="External"/><Relationship Id="rId4" Type="http://schemas.openxmlformats.org/officeDocument/2006/relationships/hyperlink" Target="https://actionnetwork.org/letters/mayor-fuller-fully-fund-newtons-schools" TargetMode="External"/><Relationship Id="rId5" Type="http://schemas.openxmlformats.org/officeDocument/2006/relationships/hyperlink" Target="https://docs.google.com/forms/d/e/1FAIpQLSfzKXtK3GER4Au6AMkHhvCtsx71i2JCQxOUiMYVmmb5ejlLjA/viewform" TargetMode="External"/><Relationship Id="rId6" Type="http://schemas.openxmlformats.org/officeDocument/2006/relationships/hyperlink" Target="https://forms.gle/vMT1YCNStvE7LoVK" TargetMode="External"/><Relationship Id="rId7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pecnewton.com/" TargetMode="External"/><Relationship Id="rId4" Type="http://schemas.openxmlformats.org/officeDocument/2006/relationships/hyperlink" Target="https://docs.google.com/presentation/d/1vIG3cDtbhlaQjordn6O_GMKtf46jc34QWbKh9plyZkE/edit?usp=shar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200500" y="1403500"/>
            <a:ext cx="8153400" cy="26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Parent/Educator Collaborative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Community Forum</a:t>
            </a:r>
            <a:endParaRPr i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11/30/23</a:t>
            </a:r>
            <a:endParaRPr i="1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Priorities of Newton Educators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234075"/>
            <a:ext cx="8520600" cy="3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Student Mental Health</a:t>
            </a:r>
            <a:endParaRPr b="1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 portion of the federal funds were earmarked for school districts to add mental health supports.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NTA is proposing that every school in Newton have a full-time social worker to help support students and families.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Address the understaffing of Newton Schools</a:t>
            </a:r>
            <a:endParaRPr b="1" sz="1400">
              <a:solidFill>
                <a:srgbClr val="0000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Last year, NPS had over 100 unfilled ESP/teaching assistant positions (Unit C).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NTA is proposing NPS </a:t>
            </a:r>
            <a:r>
              <a:rPr b="1" lang="en" sz="1200"/>
              <a:t>raise the starting salary for Unit C members</a:t>
            </a:r>
            <a:r>
              <a:rPr lang="en" sz="1200"/>
              <a:t> to recruit and retain teaching assistants. This proposal is in line with statewide trends towards higher compensation and acknowledgement for teaching assistants/paraprofessionals.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Understaffing due to budget cuts over several years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Improved Daily Instruction and Coverage</a:t>
            </a:r>
            <a:endParaRPr b="1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NPS wants to change “time and learning” agreement, so that teachers might be asked to sub during what should be their prep time.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NTA is proposing the district </a:t>
            </a:r>
            <a:r>
              <a:rPr b="1" lang="en" sz="1200"/>
              <a:t>hire more substitutes in buildings</a:t>
            </a:r>
            <a:r>
              <a:rPr lang="en" sz="1200"/>
              <a:t>, and </a:t>
            </a:r>
            <a:r>
              <a:rPr b="1" lang="en" sz="1200"/>
              <a:t>pay teachers who volunteer to cover classes</a:t>
            </a:r>
            <a:r>
              <a:rPr lang="en" sz="1200"/>
              <a:t> should a substitute not be available. </a:t>
            </a:r>
            <a:endParaRPr sz="1200"/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15383" l="18273" r="0" t="19791"/>
          <a:stretch/>
        </p:blipFill>
        <p:spPr>
          <a:xfrm rot="830665">
            <a:off x="6518825" y="999"/>
            <a:ext cx="2427250" cy="128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235500" y="1877850"/>
            <a:ext cx="8118600" cy="15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620"/>
              <a:t>How is the process going?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634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is the process going? </a:t>
            </a:r>
            <a:endParaRPr b="1"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563400"/>
            <a:ext cx="8520600" cy="44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/>
          </a:p>
          <a:p>
            <a:pPr indent="-365125" lvl="0" marL="457200" rtl="0" algn="l">
              <a:spcBef>
                <a:spcPts val="1200"/>
              </a:spcBef>
              <a:spcAft>
                <a:spcPts val="0"/>
              </a:spcAft>
              <a:buSzPts val="2150"/>
              <a:buChar char="●"/>
            </a:pPr>
            <a:r>
              <a:rPr b="1" lang="en" sz="2150"/>
              <a:t>August 31:  </a:t>
            </a:r>
            <a:r>
              <a:rPr lang="en" sz="2150"/>
              <a:t>Last year’s contract expired.  Newton educators returned to work with no contract.</a:t>
            </a:r>
            <a:endParaRPr sz="21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50"/>
          </a:p>
          <a:p>
            <a:pPr indent="-365125" lvl="0" marL="457200" rtl="0" algn="l">
              <a:spcBef>
                <a:spcPts val="1200"/>
              </a:spcBef>
              <a:spcAft>
                <a:spcPts val="0"/>
              </a:spcAft>
              <a:buSzPts val="2150"/>
              <a:buChar char="●"/>
            </a:pPr>
            <a:r>
              <a:rPr b="1" lang="en" sz="2150"/>
              <a:t>September 16: </a:t>
            </a:r>
            <a:r>
              <a:rPr lang="en" sz="2150"/>
              <a:t> Mediation sessions with state representative began.  Newton educators and School Committee members negotiate in separate rooms, with a mediator as a go-between.  </a:t>
            </a:r>
            <a:endParaRPr b="1"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235500" y="1877850"/>
            <a:ext cx="8118600" cy="15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Aspects of a Fair Contract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98675" y="1169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Costs Associated with NTA Contract </a:t>
            </a:r>
            <a:endParaRPr b="1"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98675" y="8673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36" name="Google Shape;136;p26"/>
          <p:cNvSpPr txBox="1"/>
          <p:nvPr/>
        </p:nvSpPr>
        <p:spPr>
          <a:xfrm>
            <a:off x="6091700" y="933750"/>
            <a:ext cx="28278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b="1" i="1" sz="2000"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151" y="933750"/>
            <a:ext cx="4768103" cy="420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98675" y="1169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Costs Associated with NTA Contract </a:t>
            </a:r>
            <a:endParaRPr b="1"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98675" y="7911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44" name="Google Shape;144;p27"/>
          <p:cNvSpPr txBox="1"/>
          <p:nvPr/>
        </p:nvSpPr>
        <p:spPr>
          <a:xfrm>
            <a:off x="6091700" y="933750"/>
            <a:ext cx="28278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b="1" i="1" sz="2000"/>
          </a:p>
        </p:txBody>
      </p:sp>
      <p:sp>
        <p:nvSpPr>
          <p:cNvPr id="145" name="Google Shape;145;p27"/>
          <p:cNvSpPr txBox="1"/>
          <p:nvPr/>
        </p:nvSpPr>
        <p:spPr>
          <a:xfrm>
            <a:off x="248525" y="1061650"/>
            <a:ext cx="85206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876300" rtl="0" algn="l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Char char="●"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Changes in health insurance costs for employees: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■"/>
            </a:pPr>
            <a:r>
              <a:rPr lang="en" sz="1900">
                <a:latin typeface="Playfair Display"/>
                <a:ea typeface="Playfair Display"/>
                <a:cs typeface="Playfair Display"/>
                <a:sym typeface="Playfair Display"/>
              </a:rPr>
              <a:t>increase employee premium contribution rate for PPO plan;</a:t>
            </a:r>
            <a:endParaRPr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■"/>
            </a:pPr>
            <a:r>
              <a:rPr lang="en" sz="1900">
                <a:latin typeface="Playfair Display"/>
                <a:ea typeface="Playfair Display"/>
                <a:cs typeface="Playfair Display"/>
                <a:sym typeface="Playfair Display"/>
              </a:rPr>
              <a:t>increase deductible from $250/$500 to $400/$800 per year;</a:t>
            </a:r>
            <a:endParaRPr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■"/>
            </a:pPr>
            <a:r>
              <a:rPr lang="en" sz="1900">
                <a:latin typeface="Playfair Display"/>
                <a:ea typeface="Playfair Display"/>
                <a:cs typeface="Playfair Display"/>
                <a:sym typeface="Playfair Display"/>
              </a:rPr>
              <a:t>increase "retail" (minute clinic) and urgent care co-pays from $5 and $10 respectively to $20;</a:t>
            </a:r>
            <a:endParaRPr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</a:pPr>
            <a:r>
              <a:rPr lang="en" sz="1900">
                <a:latin typeface="Playfair Display"/>
                <a:ea typeface="Playfair Display"/>
                <a:cs typeface="Playfair Display"/>
                <a:sym typeface="Playfair Display"/>
              </a:rPr>
              <a:t>Newton is trying to shift more of the cost</a:t>
            </a:r>
            <a:endParaRPr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900">
                <a:latin typeface="Playfair Display"/>
                <a:ea typeface="Playfair Display"/>
                <a:cs typeface="Playfair Display"/>
                <a:sym typeface="Playfair Display"/>
              </a:rPr>
              <a:t>Of health insurance onto educators.</a:t>
            </a:r>
            <a:endParaRPr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212" y="3461700"/>
            <a:ext cx="1645389" cy="14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98675" y="116925"/>
            <a:ext cx="22149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Costs Associated with NTA Contract </a:t>
            </a:r>
            <a:endParaRPr b="1"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98675" y="7911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3" name="Google Shape;153;p28"/>
          <p:cNvSpPr txBox="1"/>
          <p:nvPr/>
        </p:nvSpPr>
        <p:spPr>
          <a:xfrm>
            <a:off x="6061425" y="933750"/>
            <a:ext cx="28578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54" name="Google Shape;154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707" y="193125"/>
            <a:ext cx="638628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92700" y="2753750"/>
            <a:ext cx="2396400" cy="1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8261275" y="2753750"/>
            <a:ext cx="422400" cy="1865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98675" y="1169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Costs Associated with NTA Contract </a:t>
            </a:r>
            <a:endParaRPr b="1"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98675" y="791100"/>
            <a:ext cx="8520600" cy="39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Mayor’s Spending Proposals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 In mid-August,</a:t>
            </a:r>
            <a:r>
              <a:rPr lang="en" sz="1400"/>
              <a:t> Mayor Fuller put forth a proposal called the “Booster Stabilization Fund”.  In this proposal, </a:t>
            </a:r>
            <a:r>
              <a:rPr lang="en" sz="1400">
                <a:solidFill>
                  <a:srgbClr val="FF0000"/>
                </a:solidFill>
              </a:rPr>
              <a:t>$26 million </a:t>
            </a:r>
            <a:r>
              <a:rPr lang="en" sz="1400"/>
              <a:t>would be put in a fund for the next eight years.  Starting next year, a small amount of that money (</a:t>
            </a:r>
            <a:r>
              <a:rPr lang="en" sz="1400">
                <a:solidFill>
                  <a:srgbClr val="FF0000"/>
                </a:solidFill>
              </a:rPr>
              <a:t>0.18 of the school budget</a:t>
            </a:r>
            <a:r>
              <a:rPr lang="en" sz="1400"/>
              <a:t>) would be given to NPS.  In the following years, larger amounts of money would go to NPS.  </a:t>
            </a:r>
            <a:r>
              <a:rPr b="1" lang="en" sz="1400"/>
              <a:t>No money would go to NPS this school year.</a:t>
            </a:r>
            <a:r>
              <a:rPr lang="en" sz="1400"/>
              <a:t>  City Council has been debating this plan for two months.  </a:t>
            </a:r>
            <a:r>
              <a:rPr b="1" lang="en" sz="1400"/>
              <a:t>On October 16, the plan was rejected by the City Council.</a:t>
            </a:r>
            <a:r>
              <a:rPr lang="en" sz="1400"/>
              <a:t> 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On November 28, </a:t>
            </a:r>
            <a:r>
              <a:rPr lang="en" sz="1400"/>
              <a:t>the City Council Finance Committee began debate on a new proposal:  the “Debt Service Stabilization Fund”.  This proposal is remarkably similar to the “Booster Stabilization Fund”, in that it </a:t>
            </a:r>
            <a:r>
              <a:rPr b="1" lang="en" sz="1400"/>
              <a:t>gives no money to NPS this school year.  </a:t>
            </a:r>
            <a:r>
              <a:rPr lang="en" sz="1400"/>
              <a:t>The Finance Committee voted to “hold” on this proposal.  Most felt it did not meet the goal of providing the funding that is needed by NPS.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425" y="40725"/>
            <a:ext cx="1377349" cy="13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ctrTitle"/>
          </p:nvPr>
        </p:nvSpPr>
        <p:spPr>
          <a:xfrm>
            <a:off x="235500" y="1877850"/>
            <a:ext cx="8118600" cy="15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NPS Educators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98675" y="1169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October 23 Rally</a:t>
            </a:r>
            <a:endParaRPr b="1"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98675" y="791100"/>
            <a:ext cx="8520600" cy="39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75" name="Google Shape;175;p31"/>
          <p:cNvSpPr txBox="1"/>
          <p:nvPr/>
        </p:nvSpPr>
        <p:spPr>
          <a:xfrm>
            <a:off x="607825" y="1364225"/>
            <a:ext cx="5843100" cy="26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50" y="1150825"/>
            <a:ext cx="4688727" cy="29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/>
          <p:nvPr/>
        </p:nvSpPr>
        <p:spPr>
          <a:xfrm>
            <a:off x="7139675" y="731725"/>
            <a:ext cx="1864500" cy="3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5232275" y="1010325"/>
            <a:ext cx="36870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1200 people (Newton educators, community members, and supporters from other nearby Teachers’ Unions) attended the rally.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At the School Committee meeting, the Newton educators handed over a petition that was signed by 1900 NTA members demanding a Fair Contract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98675" y="1169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Agenda </a:t>
            </a:r>
            <a:endParaRPr b="1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98675" y="7911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Context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Newton Educators’ Priorities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is the process going?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Financial Aspects of a Fair Contract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Supporting NPS Educators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Discussion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8571" l="8248" r="0" t="17847"/>
          <a:stretch/>
        </p:blipFill>
        <p:spPr>
          <a:xfrm>
            <a:off x="4325225" y="2929350"/>
            <a:ext cx="4151424" cy="19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803900" y="9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can YOU help? </a:t>
            </a:r>
            <a:endParaRPr b="1"/>
          </a:p>
        </p:txBody>
      </p:sp>
      <p:sp>
        <p:nvSpPr>
          <p:cNvPr id="184" name="Google Shape;184;p32"/>
          <p:cNvSpPr txBox="1"/>
          <p:nvPr/>
        </p:nvSpPr>
        <p:spPr>
          <a:xfrm>
            <a:off x="521100" y="597425"/>
            <a:ext cx="75702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Visit the Parent/Educator Collaborative Website!</a:t>
            </a:r>
            <a:endParaRPr sz="17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Contact the Mayor and the School Committee.  Reinforce for them the impact that underfunding has had on NPS over the last few years.  We need to invest in our schools 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right now.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Contact your City Councilors.  Ask them to vote “no” on any spending proposal that doesn’t include funding for NPS for 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this year.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Make public comment at 12/4 School Committee meeting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Postcards (we can drop them off at your house)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Email campaign: </a:t>
            </a:r>
            <a:r>
              <a:rPr lang="en" sz="1700" u="sng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send a form letter to the Mayor</a:t>
            </a:r>
            <a:endParaRPr sz="23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Send a message to five friends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Put “Fair Contract” signs in your office windows.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Playfair Display"/>
              <a:buChar char="●"/>
            </a:pPr>
            <a:r>
              <a:rPr lang="en" sz="1700" u="sng">
                <a:solidFill>
                  <a:srgbClr val="0000FF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r>
              <a:rPr lang="en" sz="2300">
                <a:solidFill>
                  <a:srgbClr val="0000FF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700">
                <a:solidFill>
                  <a:schemeClr val="dk2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to request a lawn sign.</a:t>
            </a:r>
            <a:endParaRPr sz="1700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Playfair Display"/>
              <a:buChar char="●"/>
            </a:pPr>
            <a:r>
              <a:rPr b="1" lang="en" sz="17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/>
              </a:rPr>
              <a:t>Click here to get more information about these actions</a:t>
            </a:r>
            <a:endParaRPr b="1" sz="17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3675" y="3279424"/>
            <a:ext cx="1650327" cy="169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803900" y="9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can YOU help? </a:t>
            </a:r>
            <a:endParaRPr b="1"/>
          </a:p>
        </p:txBody>
      </p:sp>
      <p:sp>
        <p:nvSpPr>
          <p:cNvPr id="191" name="Google Shape;191;p33"/>
          <p:cNvSpPr txBox="1"/>
          <p:nvPr/>
        </p:nvSpPr>
        <p:spPr>
          <a:xfrm>
            <a:off x="460050" y="1122225"/>
            <a:ext cx="8013000" cy="3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Sample email: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Dear Friends,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I just attended a Community Forum hosted by the </a:t>
            </a:r>
            <a:r>
              <a:rPr lang="en" sz="1700" u="sng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Parent/Educator Collaborative (PEC).</a:t>
            </a:r>
            <a:r>
              <a:rPr lang="en" sz="17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en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Their presentation provided important background information that I found useful in understanding how it is that the city has reached a standstill in the contract negotiations with Newton Educators.  </a:t>
            </a:r>
            <a:endParaRPr sz="1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 know how much you value your children’s teachers and the work that they do.  Please take a look at these </a:t>
            </a:r>
            <a:r>
              <a:rPr lang="en" sz="1700" u="sng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</a:t>
            </a:r>
            <a:r>
              <a:rPr lang="en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from the PEC.  I hope you will consider taking one of their suggested actions.</a:t>
            </a:r>
            <a:endParaRPr sz="1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Sincerely,</a:t>
            </a:r>
            <a:endParaRPr sz="1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type="ctrTitle"/>
          </p:nvPr>
        </p:nvSpPr>
        <p:spPr>
          <a:xfrm>
            <a:off x="235500" y="1877850"/>
            <a:ext cx="8118600" cy="15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Parent/Educator Collaborative?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PEC formed in the summer of 2020 out of concern of lack of educator input into “Return to Learn” plans, as well as a spike in anti-teacher rhetoric among both community members and NPS administration.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 the past three years, we’ve worked to create communication channels between building-based staff and city leaders. 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PEC is a partnership between the Newton community and the Newton Teachers Association.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52400"/>
            <a:ext cx="57720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From Anna Nolin’s Entry Plan:  Staffing and Human Resources Sections </a:t>
            </a:r>
            <a:endParaRPr sz="250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34075"/>
            <a:ext cx="8520600" cy="3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11394" lvl="0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" sz="5215">
                <a:solidFill>
                  <a:srgbClr val="1D2228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Pandemic</a:t>
            </a:r>
            <a:r>
              <a:rPr b="1" lang="en" sz="5215">
                <a:solidFill>
                  <a:srgbClr val="1D2228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 Burnout: </a:t>
            </a:r>
            <a:r>
              <a:rPr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Staff members are experiencing burnout due to pandemic-related challenges, </a:t>
            </a:r>
            <a:r>
              <a:rPr b="1"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contentious contract negotiations,</a:t>
            </a:r>
            <a:r>
              <a:rPr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 constant challenge and demand </a:t>
            </a:r>
            <a:r>
              <a:rPr b="1" lang="en" sz="5215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(coupled with increasing aggression)</a:t>
            </a:r>
            <a:r>
              <a:rPr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 from families, and community and internal trust issues. </a:t>
            </a:r>
            <a:r>
              <a:rPr b="1"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Years of budget cuts </a:t>
            </a:r>
            <a:r>
              <a:rPr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have also degraded morale and made staff skeptical of the district and its operations. </a:t>
            </a:r>
            <a:r>
              <a:rPr b="1"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Addressing these issues is critical for creating a positive work environment.</a:t>
            </a:r>
            <a:endParaRPr b="1" sz="5215">
              <a:solidFill>
                <a:srgbClr val="1D222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215">
              <a:solidFill>
                <a:srgbClr val="1D222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1394" lvl="0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1" lang="en" sz="5215">
                <a:solidFill>
                  <a:srgbClr val="1D2228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Recruitment and Morale: </a:t>
            </a:r>
            <a:r>
              <a:rPr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The district's ability to attract new, younger staff is hindered by perceived district instability due to budget concerns. Morale among less-experienced staff is low, primarily due to fears of possible cuts and </a:t>
            </a:r>
            <a:r>
              <a:rPr b="1" lang="en" sz="5215">
                <a:solidFill>
                  <a:srgbClr val="1D2228"/>
                </a:solidFill>
                <a:latin typeface="Georgia"/>
                <a:ea typeface="Georgia"/>
                <a:cs typeface="Georgia"/>
                <a:sym typeface="Georgia"/>
              </a:rPr>
              <a:t>concerns about financial stability in the profession.</a:t>
            </a:r>
            <a:endParaRPr b="1" sz="5215">
              <a:solidFill>
                <a:srgbClr val="1D222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215">
              <a:solidFill>
                <a:srgbClr val="1D222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7215">
                <a:latin typeface="Georgia"/>
                <a:ea typeface="Georgia"/>
                <a:cs typeface="Georgia"/>
                <a:sym typeface="Georgia"/>
              </a:rPr>
              <a:t>In the summary of her presentation, Dr. Nolin listed</a:t>
            </a:r>
            <a:r>
              <a:rPr b="1" lang="en" sz="7215"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7215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b="1" lang="en" sz="7215"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“Settle the NTA Contract”</a:t>
            </a:r>
            <a:r>
              <a:rPr lang="en" sz="7215"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7215">
                <a:latin typeface="Georgia"/>
                <a:ea typeface="Georgia"/>
                <a:cs typeface="Georgia"/>
                <a:sym typeface="Georgia"/>
              </a:rPr>
              <a:t>as her top priority</a:t>
            </a:r>
            <a:r>
              <a:rPr lang="en" sz="5215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b="1" sz="5215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Contract Settlement Delay: </a:t>
            </a:r>
            <a:r>
              <a:rPr lang="en"/>
              <a:t>Valerio, Dominello, and Hillman LLC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234075"/>
            <a:ext cx="8520600" cy="3680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893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80"/>
              <a:buFont typeface="Georgia"/>
              <a:buChar char="●"/>
            </a:pPr>
            <a:r>
              <a:rPr lang="en" sz="1580">
                <a:latin typeface="Georgia"/>
                <a:ea typeface="Georgia"/>
                <a:cs typeface="Georgia"/>
                <a:sym typeface="Georgia"/>
              </a:rPr>
              <a:t>The firm Valerio, Dominello, and Hillman LLC was hired in June 2022 by the Newton School Committee to begin contract negotiations with the Newton Teachers Association.</a:t>
            </a:r>
            <a:endParaRPr sz="1580">
              <a:latin typeface="Georgia"/>
              <a:ea typeface="Georgia"/>
              <a:cs typeface="Georgia"/>
              <a:sym typeface="Georgia"/>
            </a:endParaRPr>
          </a:p>
          <a:p>
            <a:pPr indent="-32893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80"/>
              <a:buFont typeface="Georgia"/>
              <a:buChar char="●"/>
            </a:pPr>
            <a:r>
              <a:rPr lang="en" sz="1580">
                <a:latin typeface="Georgia"/>
                <a:ea typeface="Georgia"/>
                <a:cs typeface="Georgia"/>
                <a:sym typeface="Georgia"/>
              </a:rPr>
              <a:t>This firm has advised several communities with their educator contract negotiations including Brookline, Andover, Sharon, and  Ashland.</a:t>
            </a:r>
            <a:endParaRPr sz="1580">
              <a:latin typeface="Georgia"/>
              <a:ea typeface="Georgia"/>
              <a:cs typeface="Georgia"/>
              <a:sym typeface="Georgia"/>
            </a:endParaRPr>
          </a:p>
          <a:p>
            <a:pPr indent="-32258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80"/>
              <a:buFont typeface="Georgia"/>
              <a:buChar char="●"/>
            </a:pPr>
            <a:r>
              <a:rPr lang="en" sz="1580">
                <a:latin typeface="Georgia"/>
                <a:ea typeface="Georgia"/>
                <a:cs typeface="Georgia"/>
                <a:sym typeface="Georgia"/>
              </a:rPr>
              <a:t>A number of these contract negotiations lasted more than a year–Brookline’s negotiations lasted </a:t>
            </a:r>
            <a:r>
              <a:rPr b="1" lang="en" sz="158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over two full years–</a:t>
            </a:r>
            <a:r>
              <a:rPr b="1" lang="en" sz="1580" u="sng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Newton is in its 15th month of negotiations</a:t>
            </a:r>
            <a:r>
              <a:rPr b="1" lang="en" sz="158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. </a:t>
            </a:r>
            <a:endParaRPr b="1" sz="1580"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258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80"/>
              <a:buFont typeface="Georgia"/>
              <a:buChar char="●"/>
            </a:pPr>
            <a:r>
              <a:rPr b="1" lang="en" sz="158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Protracted negotiations = increasing legal fees paid for from the </a:t>
            </a:r>
            <a:r>
              <a:rPr b="1" lang="en" sz="1580" u="sng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school budget</a:t>
            </a:r>
            <a:r>
              <a:rPr b="1" lang="en" sz="158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r>
              <a:rPr b="1" lang="en" sz="1580"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1580"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29083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80"/>
              <a:buFont typeface="Georgia"/>
              <a:buChar char="●"/>
            </a:pPr>
            <a:r>
              <a:rPr b="1" lang="en" sz="1580"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650">
                <a:latin typeface="Georgia"/>
                <a:ea typeface="Georgia"/>
                <a:cs typeface="Georgia"/>
                <a:sym typeface="Georgia"/>
              </a:rPr>
              <a:t>Brookline </a:t>
            </a:r>
            <a:r>
              <a:rPr lang="en" sz="1720">
                <a:latin typeface="Georgia"/>
                <a:ea typeface="Georgia"/>
                <a:cs typeface="Georgia"/>
                <a:sym typeface="Georgia"/>
              </a:rPr>
              <a:t>educators </a:t>
            </a:r>
            <a:r>
              <a:rPr lang="en" sz="1580">
                <a:latin typeface="Georgia"/>
                <a:ea typeface="Georgia"/>
                <a:cs typeface="Georgia"/>
                <a:sym typeface="Georgia"/>
              </a:rPr>
              <a:t>described the firm as one that breeds </a:t>
            </a:r>
            <a:r>
              <a:rPr lang="en" sz="158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1" lang="en" sz="158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ill will and contempt” along with a lack of respect for the educators, resulting in low morale and rising tensions.</a:t>
            </a:r>
            <a:endParaRPr sz="158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258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80"/>
              <a:buFont typeface="Georgia"/>
              <a:buChar char="●"/>
            </a:pPr>
            <a:r>
              <a:rPr lang="en" sz="158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Other tactics being used include punitive proposals, seeking significant concessions, and demanding mediation early in the process.</a:t>
            </a:r>
            <a:endParaRPr sz="158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8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8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Informing the Community-  Pushing for Transparency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Who made the decision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to hire Valerio, Dominello and Hillman LLC?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Was everyone on the School Committee aware of their history of </a:t>
            </a:r>
            <a:r>
              <a:rPr b="1" lang="en">
                <a:latin typeface="Georgia"/>
                <a:ea typeface="Georgia"/>
                <a:cs typeface="Georgia"/>
                <a:sym typeface="Georgia"/>
              </a:rPr>
              <a:t>long, contentious negotiations?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A firm that multiple members of Brookline’s negotiating team described as  one that breeds  “ill will and contempt.”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Who made the decision to pay the law firm out of the NPS budget</a:t>
            </a:r>
            <a:r>
              <a:rPr lang="en"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Why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wasn’t this expense discussed in the </a:t>
            </a:r>
            <a:r>
              <a:rPr b="1" lang="en">
                <a:latin typeface="Georgia"/>
                <a:ea typeface="Georgia"/>
                <a:cs typeface="Georgia"/>
                <a:sym typeface="Georgia"/>
              </a:rPr>
              <a:t>public NPS budget deliberations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last spring and the spring before?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How much has been spent so far on Valeria, Dominello and Hillman LLC?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11/28 Finance Committee Mtg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Wide acknowledgement among ALL speaking at the meeting that the schools need </a:t>
            </a:r>
            <a:r>
              <a:rPr b="1" lang="en">
                <a:latin typeface="Georgia"/>
                <a:ea typeface="Georgia"/>
                <a:cs typeface="Georgia"/>
                <a:sym typeface="Georgia"/>
              </a:rPr>
              <a:t>immediate and significant funding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, as described by Dr. Nolin.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Dr. Nolin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attempted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to organize groundbreaking meeting between School Committee, City Council and herself.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Conversation stayed focused on the $26M, but there is no clear plan that these funds would be directed to NPS.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Spending down funds while it remains as “free cash” was rejected as unsound financial practice.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The Council put the Mayor’s stabilization fund on HOLD.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Everyone agrees money is needed for Superintendent’s Entry Plan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WHAT NEXT?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15048" l="0" r="0" t="21049"/>
          <a:stretch/>
        </p:blipFill>
        <p:spPr>
          <a:xfrm>
            <a:off x="5644730" y="139550"/>
            <a:ext cx="3058495" cy="10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ctrTitle"/>
          </p:nvPr>
        </p:nvSpPr>
        <p:spPr>
          <a:xfrm>
            <a:off x="235500" y="1810350"/>
            <a:ext cx="8118600" cy="15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348"/>
              <a:buFont typeface="Arial"/>
              <a:buNone/>
            </a:pPr>
            <a:r>
              <a:t/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348"/>
              <a:buFont typeface="Arial"/>
              <a:buNone/>
            </a:pPr>
            <a:r>
              <a:t/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348"/>
              <a:buFont typeface="Arial"/>
              <a:buNone/>
            </a:pPr>
            <a:r>
              <a:rPr lang="en" sz="3620"/>
              <a:t>Newton Educators’ Priorities:</a:t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348"/>
              <a:buFont typeface="Arial"/>
              <a:buNone/>
            </a:pPr>
            <a:r>
              <a:rPr lang="en" sz="3620"/>
              <a:t>Close Alignment with Superintendent’s Entry Plan</a:t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